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  <p:sldMasterId id="2147483743" r:id="rId2"/>
  </p:sldMasterIdLst>
  <p:notesMasterIdLst>
    <p:notesMasterId r:id="rId4"/>
  </p:notesMasterIdLst>
  <p:handoutMasterIdLst>
    <p:handoutMasterId r:id="rId5"/>
  </p:handoutMasterIdLst>
  <p:sldIdLst>
    <p:sldId id="285" r:id="rId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0000"/>
    <a:srgbClr val="065127"/>
    <a:srgbClr val="096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9"/>
  </p:normalViewPr>
  <p:slideViewPr>
    <p:cSldViewPr>
      <p:cViewPr>
        <p:scale>
          <a:sx n="100" d="100"/>
          <a:sy n="100" d="100"/>
        </p:scale>
        <p:origin x="1328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20E85E9-7EB2-4947-A210-E16A905AC6C7}" type="datetimeFigureOut">
              <a:rPr lang="en-US"/>
              <a:pPr>
                <a:defRPr/>
              </a:pPr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B287C2CA-0380-4AB2-A250-6F11AA6641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731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06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06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06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E734D8F-AF40-4F80-ACE8-9036ECB6AB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761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25425"/>
            <a:ext cx="2057400" cy="58705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25425"/>
            <a:ext cx="6019800" cy="58705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6248400"/>
            <a:ext cx="2667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5" name="Picture 8" descr="horizontal-logo-green-text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5000" y="304800"/>
            <a:ext cx="533400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>
            <a:lvl1pPr marL="0" indent="0" algn="ctr">
              <a:buNone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itle 6"/>
          <p:cNvSpPr>
            <a:spLocks noGrp="1"/>
          </p:cNvSpPr>
          <p:nvPr>
            <p:ph type="title"/>
          </p:nvPr>
        </p:nvSpPr>
        <p:spPr>
          <a:xfrm>
            <a:off x="457200" y="198120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solidFill>
                  <a:srgbClr val="1467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1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AC44C2-D40F-4905-B814-1040AA9B43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367317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2"/>
                </a:solidFill>
                <a:latin typeface="+mn-lt"/>
              </a:defRPr>
            </a:lvl4pPr>
            <a:lvl5pPr>
              <a:defRPr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rgbClr val="367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BABB3C-B5F1-4DF7-8E9A-8A75FE39D4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70000"/>
            <a:ext cx="40386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70000"/>
            <a:ext cx="40386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9024B4-2041-4C04-9B51-95501608AF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CE512D-45CC-43BE-A0B1-86164C9492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8382000" y="6351588"/>
            <a:ext cx="3810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AE7E2-3F30-4491-90E7-B6AA7D81CD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92450" y="6356350"/>
            <a:ext cx="5334000" cy="365125"/>
          </a:xfrm>
        </p:spPr>
        <p:txBody>
          <a:bodyPr/>
          <a:lstStyle>
            <a:lvl1pPr>
              <a:defRPr sz="11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Times" pitchFamily="-106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72C41F-61EE-4DB3-97B1-D0D8E43337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95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1600200"/>
            <a:ext cx="3695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2.jpeg"/><Relationship Id="rId9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43200" y="225425"/>
            <a:ext cx="6400800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7543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14400" y="6348413"/>
            <a:ext cx="7200900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000" b="0">
                <a:solidFill>
                  <a:srgbClr val="000000"/>
                </a:solidFill>
                <a:latin typeface="Times" pitchFamily="-106" charset="0"/>
                <a:ea typeface="+mn-ea"/>
              </a:defRPr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pic>
        <p:nvPicPr>
          <p:cNvPr id="1029" name="Picture 13" descr="701322021@28102008-0C1C"/>
          <p:cNvPicPr>
            <a:picLocks noChangeAspect="1" noChangeArrowheads="1"/>
          </p:cNvPicPr>
          <p:nvPr/>
        </p:nvPicPr>
        <p:blipFill>
          <a:blip r:embed="rId13"/>
          <a:srcRect r="22771"/>
          <a:stretch>
            <a:fillRect/>
          </a:stretch>
        </p:blipFill>
        <p:spPr bwMode="auto">
          <a:xfrm>
            <a:off x="0" y="320675"/>
            <a:ext cx="2308225" cy="106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0" name="Line 14"/>
          <p:cNvSpPr>
            <a:spLocks noChangeShapeType="1"/>
          </p:cNvSpPr>
          <p:nvPr/>
        </p:nvSpPr>
        <p:spPr bwMode="auto">
          <a:xfrm>
            <a:off x="990600" y="1381125"/>
            <a:ext cx="7086600" cy="0"/>
          </a:xfrm>
          <a:prstGeom prst="line">
            <a:avLst/>
          </a:prstGeom>
          <a:noFill/>
          <a:ln w="38100">
            <a:solidFill>
              <a:srgbClr val="FFCC00"/>
            </a:solidFill>
            <a:round/>
            <a:headEnd/>
            <a:tailEnd/>
          </a:ln>
          <a:effectLst>
            <a:prstShdw prst="shdw17" dist="17961" dir="2700000">
              <a:srgbClr val="C0C0C0">
                <a:alpha val="74997"/>
              </a:srgbClr>
            </a:prstShdw>
          </a:effectLst>
        </p:spPr>
        <p:txBody>
          <a:bodyPr/>
          <a:lstStyle/>
          <a:p>
            <a:endParaRPr lang="en-US"/>
          </a:p>
        </p:txBody>
      </p:sp>
      <p:pic>
        <p:nvPicPr>
          <p:cNvPr id="1031" name="Picture 13" descr="701322021@28102008-0C1C"/>
          <p:cNvPicPr>
            <a:picLocks noChangeAspect="1" noChangeArrowheads="1"/>
          </p:cNvPicPr>
          <p:nvPr/>
        </p:nvPicPr>
        <p:blipFill>
          <a:blip r:embed="rId13"/>
          <a:srcRect r="22771"/>
          <a:stretch>
            <a:fillRect/>
          </a:stretch>
        </p:blipFill>
        <p:spPr bwMode="auto">
          <a:xfrm>
            <a:off x="0" y="190500"/>
            <a:ext cx="2590800" cy="119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2" name="Line 14"/>
          <p:cNvSpPr>
            <a:spLocks noChangeShapeType="1"/>
          </p:cNvSpPr>
          <p:nvPr/>
        </p:nvSpPr>
        <p:spPr bwMode="auto">
          <a:xfrm>
            <a:off x="990600" y="1381125"/>
            <a:ext cx="7086600" cy="0"/>
          </a:xfrm>
          <a:prstGeom prst="line">
            <a:avLst/>
          </a:prstGeom>
          <a:noFill/>
          <a:ln w="38100">
            <a:solidFill>
              <a:srgbClr val="FFCC00"/>
            </a:solidFill>
            <a:round/>
            <a:headEnd/>
            <a:tailEnd/>
          </a:ln>
          <a:effectLst>
            <a:prstShdw prst="shdw17" dist="17961" dir="2700000">
              <a:srgbClr val="C0C0C0">
                <a:alpha val="74997"/>
              </a:srgbClr>
            </a:prst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CE33B3F8-45D9-4E70-9896-B6241E3B87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6" r:id="rId1"/>
    <p:sldLayoutId id="2147483987" r:id="rId2"/>
    <p:sldLayoutId id="2147483988" r:id="rId3"/>
    <p:sldLayoutId id="2147483989" r:id="rId4"/>
    <p:sldLayoutId id="2147483990" r:id="rId5"/>
    <p:sldLayoutId id="2147483991" r:id="rId6"/>
    <p:sldLayoutId id="2147483992" r:id="rId7"/>
    <p:sldLayoutId id="2147483993" r:id="rId8"/>
    <p:sldLayoutId id="2147483994" r:id="rId9"/>
    <p:sldLayoutId id="2147483995" r:id="rId10"/>
    <p:sldLayoutId id="2147483996" r:id="rId11"/>
  </p:sldLayoutIdLst>
  <p:transition/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65127"/>
          </a:solidFill>
          <a:latin typeface="+mj-lt"/>
          <a:ea typeface="ＭＳ Ｐゴシック" pitchFamily="-106" charset="-128"/>
          <a:cs typeface="ＭＳ Ｐゴシック" pitchFamily="-106" charset="-128"/>
        </a:defRPr>
      </a:lvl1pPr>
      <a:lvl2pPr algn="ctr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65127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65127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65127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65127"/>
          </a:solidFill>
          <a:latin typeface="Arial" charset="0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  <a:ea typeface="ＭＳ Ｐゴシック" pitchFamily="-106" charset="-128"/>
          <a:cs typeface="ＭＳ Ｐゴシック" pitchFamily="-106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Times New Roman" pitchFamily="-106" charset="0"/>
        <a:buChar char="–"/>
        <a:defRPr sz="2000">
          <a:solidFill>
            <a:schemeClr val="tx1"/>
          </a:solidFill>
          <a:latin typeface="+mn-lt"/>
          <a:ea typeface="ＭＳ Ｐゴシック" pitchFamily="-106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>
          <a:solidFill>
            <a:schemeClr val="tx1"/>
          </a:solidFill>
          <a:latin typeface="+mn-lt"/>
          <a:ea typeface="ＭＳ Ｐゴシック" pitchFamily="-106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Times New Roman" pitchFamily="-106" charset="0"/>
        <a:buChar char="–"/>
        <a:defRPr sz="1600">
          <a:solidFill>
            <a:schemeClr val="tx1"/>
          </a:solidFill>
          <a:latin typeface="+mn-lt"/>
          <a:ea typeface="ＭＳ Ｐゴシック" pitchFamily="-106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Times New Roman" pitchFamily="-106" charset="0"/>
        <a:buChar char="»"/>
        <a:defRPr sz="1400">
          <a:solidFill>
            <a:schemeClr val="tx1"/>
          </a:solidFill>
          <a:latin typeface="+mn-lt"/>
          <a:ea typeface="ＭＳ Ｐゴシック" pitchFamily="-106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 New Roman" pitchFamily="18" charset="0"/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 New Roman" pitchFamily="18" charset="0"/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 New Roman" pitchFamily="18" charset="0"/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 New Roman" pitchFamily="18" charset="0"/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96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2425" y="866775"/>
            <a:ext cx="8410575" cy="525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4763"/>
            <a:ext cx="533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106636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DOE Exascale Initiative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3750" y="6354763"/>
            <a:ext cx="381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100">
                <a:solidFill>
                  <a:srgbClr val="106636"/>
                </a:solidFill>
                <a:latin typeface="Calibri" pitchFamily="-106" charset="0"/>
                <a:cs typeface="Arial" charset="0"/>
              </a:defRPr>
            </a:lvl1pPr>
          </a:lstStyle>
          <a:p>
            <a:pPr>
              <a:defRPr/>
            </a:pPr>
            <a:fld id="{F823931A-19C8-47AC-B418-2FCD0CC3CA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2054" name="Picture 9" descr="horizontal-logo-green-text.jpg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57200" y="6354763"/>
            <a:ext cx="2438400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83" r:id="rId2"/>
    <p:sldLayoutId id="2147483984" r:id="rId3"/>
    <p:sldLayoutId id="2147483985" r:id="rId4"/>
    <p:sldLayoutId id="2147483998" r:id="rId5"/>
    <p:sldLayoutId id="2147483999" r:id="rId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106636"/>
          </a:solidFill>
          <a:latin typeface="Arial" pitchFamily="34" charset="0"/>
          <a:ea typeface="ＭＳ Ｐゴシック" charset="-128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rgbClr val="146737"/>
          </a:solidFill>
          <a:latin typeface="Arial" pitchFamily="34" charset="0"/>
          <a:ea typeface="ＭＳ Ｐゴシック" charset="-128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200" kern="1200">
          <a:solidFill>
            <a:srgbClr val="404040"/>
          </a:solidFill>
          <a:latin typeface="Arial" pitchFamily="34" charset="0"/>
          <a:ea typeface="ＭＳ Ｐゴシック" charset="-128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ＭＳ Ｐゴシック" charset="-128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ＭＳ Ｐゴシック" charset="-128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ＭＳ Ｐゴシック" charset="-128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5181600" y="990600"/>
            <a:ext cx="30480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>
              <a:cs typeface="Arial" charset="0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914400" y="4551363"/>
            <a:ext cx="30480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>
              <a:cs typeface="Arial" charset="0"/>
            </a:endParaRPr>
          </a:p>
        </p:txBody>
      </p:sp>
      <p:sp>
        <p:nvSpPr>
          <p:cNvPr id="17412" name="Rectangle 4"/>
          <p:cNvSpPr>
            <a:spLocks noChangeArrowheads="1"/>
          </p:cNvSpPr>
          <p:nvPr/>
        </p:nvSpPr>
        <p:spPr bwMode="auto">
          <a:xfrm>
            <a:off x="5181600" y="3876675"/>
            <a:ext cx="30480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>
              <a:cs typeface="Arial" charset="0"/>
            </a:endParaRPr>
          </a:p>
        </p:txBody>
      </p:sp>
      <p:sp>
        <p:nvSpPr>
          <p:cNvPr id="17413" name="Line 5"/>
          <p:cNvSpPr>
            <a:spLocks noChangeShapeType="1"/>
          </p:cNvSpPr>
          <p:nvPr/>
        </p:nvSpPr>
        <p:spPr bwMode="auto">
          <a:xfrm>
            <a:off x="4572000" y="919163"/>
            <a:ext cx="0" cy="5313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609600" y="3222625"/>
            <a:ext cx="3886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16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Problem and Challenges</a:t>
            </a:r>
            <a:endParaRPr lang="en-US" altLang="en-US" dirty="0">
              <a:solidFill>
                <a:srgbClr val="000000"/>
              </a:solidFill>
              <a:latin typeface="Times New Roman" pitchFamily="-106" charset="0"/>
              <a:cs typeface="Arial" charset="0"/>
            </a:endParaRPr>
          </a:p>
        </p:txBody>
      </p:sp>
      <p:sp>
        <p:nvSpPr>
          <p:cNvPr id="17415" name="Text Box 7"/>
          <p:cNvSpPr txBox="1">
            <a:spLocks noChangeArrowheads="1"/>
          </p:cNvSpPr>
          <p:nvPr/>
        </p:nvSpPr>
        <p:spPr bwMode="auto">
          <a:xfrm>
            <a:off x="5189538" y="3222625"/>
            <a:ext cx="31051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16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Main Outcomes</a:t>
            </a:r>
            <a:endParaRPr lang="en-US" altLang="en-US" dirty="0">
              <a:solidFill>
                <a:srgbClr val="000000"/>
              </a:solidFill>
              <a:latin typeface="Times New Roman" pitchFamily="-106" charset="0"/>
              <a:cs typeface="Arial" charset="0"/>
            </a:endParaRPr>
          </a:p>
        </p:txBody>
      </p:sp>
      <p:sp>
        <p:nvSpPr>
          <p:cNvPr id="17416" name="Text Box 8"/>
          <p:cNvSpPr txBox="1">
            <a:spLocks noChangeArrowheads="1"/>
          </p:cNvSpPr>
          <p:nvPr/>
        </p:nvSpPr>
        <p:spPr bwMode="auto">
          <a:xfrm>
            <a:off x="5181600" y="849313"/>
            <a:ext cx="3048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16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Proposed Approach</a:t>
            </a:r>
            <a:endParaRPr lang="en-US" altLang="en-US" dirty="0">
              <a:solidFill>
                <a:srgbClr val="000000"/>
              </a:solidFill>
              <a:latin typeface="Times New Roman" pitchFamily="-106" charset="0"/>
              <a:cs typeface="Arial" charset="0"/>
            </a:endParaRPr>
          </a:p>
        </p:txBody>
      </p:sp>
      <p:sp>
        <p:nvSpPr>
          <p:cNvPr id="17418" name="Text Box 11"/>
          <p:cNvSpPr txBox="1">
            <a:spLocks noChangeArrowheads="1"/>
          </p:cNvSpPr>
          <p:nvPr/>
        </p:nvSpPr>
        <p:spPr bwMode="auto">
          <a:xfrm>
            <a:off x="7864475" y="6437313"/>
            <a:ext cx="889987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 sz="11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12/10/2017</a:t>
            </a:r>
            <a:endParaRPr lang="en-US" altLang="en-US" sz="1100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7420" name="Text Box 14"/>
          <p:cNvSpPr txBox="1">
            <a:spLocks noChangeArrowheads="1"/>
          </p:cNvSpPr>
          <p:nvPr/>
        </p:nvSpPr>
        <p:spPr bwMode="auto">
          <a:xfrm>
            <a:off x="4648200" y="3505200"/>
            <a:ext cx="4343400" cy="233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buFont typeface="Symbol" pitchFamily="-106" charset="2"/>
              <a:buNone/>
            </a:pPr>
            <a:r>
              <a:rPr lang="en-US" altLang="en-US" sz="12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Based on </a:t>
            </a:r>
            <a:r>
              <a:rPr lang="en-US" altLang="en-US" sz="12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irected 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graph using 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web-</a:t>
            </a:r>
            <a:r>
              <a:rPr lang="en-US" sz="1200" dirty="0" err="1" smtClean="0">
                <a:latin typeface="Times New Roman" charset="0"/>
                <a:ea typeface="Times New Roman" charset="0"/>
                <a:cs typeface="Times New Roman" charset="0"/>
              </a:rPr>
              <a:t>Google.txt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endParaRPr lang="en-US" altLang="en-US" sz="1200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 smtClean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Symbol" pitchFamily="-106" charset="2"/>
              <a:buNone/>
            </a:pPr>
            <a:r>
              <a:rPr lang="en-US" altLang="en-US" sz="12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Walk length=2048, top 5 nodes are 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163075, 597621, 504140, 819223 and 54147.   </a:t>
            </a:r>
            <a:endParaRPr lang="en-US" altLang="en-US" sz="1200" dirty="0" smtClean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Symbol" pitchFamily="-106" charset="2"/>
              <a:buNone/>
            </a:pPr>
            <a:endParaRPr lang="en-US" altLang="en-US" sz="1200" b="1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Symbol" pitchFamily="-106" charset="2"/>
              <a:buNone/>
            </a:pPr>
            <a:r>
              <a:rPr lang="en-US" altLang="en-US" sz="12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REFERENCES:</a:t>
            </a:r>
          </a:p>
          <a:p>
            <a:r>
              <a:rPr lang="en-US" sz="1200" dirty="0"/>
              <a:t>[1] Page, Lawrence, et </a:t>
            </a:r>
            <a:r>
              <a:rPr lang="en-US" sz="1200" dirty="0" smtClean="0"/>
              <a:t>al.</a:t>
            </a:r>
            <a:r>
              <a:rPr lang="en-US" sz="1200" dirty="0"/>
              <a:t> </a:t>
            </a:r>
            <a:r>
              <a:rPr lang="en-US" sz="1200" i="1" dirty="0"/>
              <a:t>The PageRank citation ranking: Bringing order to the web</a:t>
            </a:r>
            <a:r>
              <a:rPr lang="en-US" sz="1200" dirty="0"/>
              <a:t>. Stanford </a:t>
            </a:r>
            <a:r>
              <a:rPr lang="en-US" sz="1200" dirty="0" err="1"/>
              <a:t>InfoLab</a:t>
            </a:r>
            <a:r>
              <a:rPr lang="en-US" sz="1200" dirty="0"/>
              <a:t>, 1999.</a:t>
            </a:r>
          </a:p>
          <a:p>
            <a:pPr>
              <a:buFont typeface="Symbol" pitchFamily="-106" charset="2"/>
              <a:buNone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7421" name="Rectangle 15"/>
          <p:cNvSpPr>
            <a:spLocks noChangeArrowheads="1"/>
          </p:cNvSpPr>
          <p:nvPr/>
        </p:nvSpPr>
        <p:spPr bwMode="auto">
          <a:xfrm>
            <a:off x="444500" y="3516313"/>
            <a:ext cx="3937000" cy="271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en-US" sz="1100" b="1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PROBLEM STATEMENT: </a:t>
            </a:r>
          </a:p>
          <a:p>
            <a:r>
              <a:rPr lang="en-US" sz="1100" dirty="0" smtClean="0">
                <a:latin typeface="Times New Roman" charset="0"/>
                <a:ea typeface="Times New Roman" charset="0"/>
                <a:cs typeface="Times New Roman" charset="0"/>
              </a:rPr>
              <a:t>Input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: Graph G(V, E) of web pages containing |V|=n nodes (webpage) and |E|=m edges</a:t>
            </a:r>
          </a:p>
          <a:p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Output: A sorted array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pr_sorted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 based on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 which contains n elements: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[0],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[1], …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[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]…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[n-1]; where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pr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[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] = the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pagerank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 estimated for vertex </a:t>
            </a:r>
            <a:r>
              <a:rPr lang="en-US" sz="1100" dirty="0" err="1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en-US" sz="1100" b="1" u="sng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ct val="25000"/>
              </a:spcBef>
              <a:buFont typeface="Symbol" pitchFamily="-106" charset="2"/>
              <a:buNone/>
            </a:pPr>
            <a:r>
              <a:rPr lang="en-US" altLang="en-US" sz="1100" b="1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SIGNIFICANCE</a:t>
            </a:r>
            <a:r>
              <a:rPr lang="en-US" altLang="en-US" sz="1100" b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en-US" altLang="en-US" sz="1100" b="1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en-US" sz="11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Page rank is utilized by today’s search engine to show high-quality results at the top of search engine listings.</a:t>
            </a:r>
          </a:p>
          <a:p>
            <a:pPr>
              <a:spcBef>
                <a:spcPct val="25000"/>
              </a:spcBef>
              <a:buFont typeface="Symbol" pitchFamily="-106" charset="2"/>
              <a:buNone/>
            </a:pPr>
            <a:r>
              <a:rPr lang="en-US" altLang="en-US" sz="1100" b="1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CHALLENGES: </a:t>
            </a:r>
            <a:endParaRPr lang="en-US" altLang="en-US" sz="1100" b="1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 algn="just">
              <a:spcBef>
                <a:spcPct val="25000"/>
              </a:spcBef>
              <a:buFont typeface="Arial" charset="0"/>
              <a:buChar char="•"/>
            </a:pPr>
            <a:r>
              <a:rPr lang="en-US" sz="11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Achieving </a:t>
            </a:r>
            <a:r>
              <a:rPr lang="en-US" sz="1100" dirty="0" smtClean="0">
                <a:latin typeface="Times New Roman" charset="0"/>
                <a:ea typeface="Times New Roman" charset="0"/>
                <a:cs typeface="Times New Roman" charset="0"/>
              </a:rPr>
              <a:t>good 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load balance across all the threads/processors is challenging. </a:t>
            </a:r>
            <a:endParaRPr lang="en-US" sz="11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 algn="just">
              <a:spcBef>
                <a:spcPct val="25000"/>
              </a:spcBef>
              <a:buFont typeface="Arial" charset="0"/>
              <a:buChar char="•"/>
            </a:pPr>
            <a:r>
              <a:rPr lang="en-US" sz="1100" dirty="0" smtClean="0">
                <a:latin typeface="Times New Roman" charset="0"/>
                <a:ea typeface="Times New Roman" charset="0"/>
                <a:cs typeface="Times New Roman" charset="0"/>
              </a:rPr>
              <a:t>Avoiding 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possible race conditions </a:t>
            </a:r>
            <a:r>
              <a:rPr lang="en-US" sz="1100" dirty="0" smtClean="0">
                <a:latin typeface="Times New Roman" charset="0"/>
                <a:ea typeface="Times New Roman" charset="0"/>
                <a:cs typeface="Times New Roman" charset="0"/>
              </a:rPr>
              <a:t>is challenging.</a:t>
            </a:r>
          </a:p>
          <a:p>
            <a:pPr marL="171450" indent="-171450" algn="just">
              <a:spcBef>
                <a:spcPct val="25000"/>
              </a:spcBef>
              <a:buFont typeface="Arial" charset="0"/>
              <a:buChar char="•"/>
            </a:pPr>
            <a:r>
              <a:rPr lang="en-US" sz="1100" dirty="0" smtClean="0">
                <a:latin typeface="Times New Roman" charset="0"/>
                <a:ea typeface="Times New Roman" charset="0"/>
                <a:cs typeface="Times New Roman" charset="0"/>
              </a:rPr>
              <a:t>Minimizing communication </a:t>
            </a:r>
            <a:r>
              <a:rPr lang="en-US" sz="1100" dirty="0">
                <a:latin typeface="Times New Roman" charset="0"/>
                <a:ea typeface="Times New Roman" charset="0"/>
                <a:cs typeface="Times New Roman" charset="0"/>
              </a:rPr>
              <a:t>for distributed memory implementation is challenging. </a:t>
            </a:r>
            <a:endParaRPr lang="en-US" sz="11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endParaRPr lang="en-US" altLang="en-US" sz="1100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422" name="Rectangle 16"/>
          <p:cNvSpPr>
            <a:spLocks noChangeArrowheads="1"/>
          </p:cNvSpPr>
          <p:nvPr/>
        </p:nvSpPr>
        <p:spPr bwMode="auto">
          <a:xfrm>
            <a:off x="4724400" y="1079500"/>
            <a:ext cx="38100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5000"/>
              </a:spcBef>
              <a:buFont typeface="Symbol" pitchFamily="-106" charset="2"/>
              <a:buNone/>
            </a:pPr>
            <a:r>
              <a:rPr lang="en-US" altLang="en-US" sz="1200" b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Main approach ideas: Targeted on shared memory system.</a:t>
            </a: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r>
              <a:rPr lang="en-US" altLang="en-US" sz="12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Use adjacent lists for graph representation to save space</a:t>
            </a: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U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sing 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static scheduling and atomic operation 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to balance the load and avoid race conditions</a:t>
            </a: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r>
              <a:rPr lang="en-US" altLang="en-US" sz="1200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Starting from each node and then perform a walk of length K. Toss a coin at each step and compare with the damping ratio to determine if jumping to neighbors or jumping to any node. Based on damping ratio, if the node is dead-end, then jump out for a fair result. </a:t>
            </a: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endParaRPr lang="en-US" altLang="en-US" sz="1200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endParaRPr lang="en-US" altLang="en-US" sz="1200" dirty="0" smtClean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endParaRPr lang="en-US" altLang="en-US" sz="1200" dirty="0" smtClean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171450" indent="-171450">
              <a:spcBef>
                <a:spcPct val="25000"/>
              </a:spcBef>
              <a:buFont typeface="Arial" charset="0"/>
              <a:buChar char="•"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7423" name="Line 17"/>
          <p:cNvSpPr>
            <a:spLocks noChangeShapeType="1"/>
          </p:cNvSpPr>
          <p:nvPr/>
        </p:nvSpPr>
        <p:spPr bwMode="auto">
          <a:xfrm>
            <a:off x="609600" y="3187700"/>
            <a:ext cx="800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25" name="Text Box 22"/>
          <p:cNvSpPr txBox="1">
            <a:spLocks noChangeArrowheads="1"/>
          </p:cNvSpPr>
          <p:nvPr/>
        </p:nvSpPr>
        <p:spPr bwMode="auto">
          <a:xfrm>
            <a:off x="203200" y="152400"/>
            <a:ext cx="51435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 sz="1400" b="1">
                <a:solidFill>
                  <a:schemeClr val="bg1"/>
                </a:solidFill>
                <a:latin typeface="Arial" charset="0"/>
                <a:cs typeface="Arial" charset="0"/>
              </a:rPr>
              <a:t>IMD</a:t>
            </a:r>
            <a:endParaRPr lang="en-US" altLang="en-US" b="1">
              <a:solidFill>
                <a:schemeClr val="tx2"/>
              </a:solidFill>
              <a:latin typeface="Times New Roman" pitchFamily="-106" charset="0"/>
              <a:cs typeface="Arial" charset="0"/>
            </a:endParaRPr>
          </a:p>
        </p:txBody>
      </p:sp>
      <p:sp>
        <p:nvSpPr>
          <p:cNvPr id="17426" name="Text Box 23"/>
          <p:cNvSpPr txBox="1">
            <a:spLocks noChangeArrowheads="1"/>
          </p:cNvSpPr>
          <p:nvPr/>
        </p:nvSpPr>
        <p:spPr bwMode="auto">
          <a:xfrm>
            <a:off x="-304800" y="122218"/>
            <a:ext cx="7848600" cy="621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lnSpc>
                <a:spcPct val="80000"/>
              </a:lnSpc>
            </a:pPr>
            <a:r>
              <a:rPr lang="en-US" altLang="en-US" sz="2800" b="1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Parallel </a:t>
            </a:r>
            <a:r>
              <a:rPr lang="en-US" altLang="en-US" sz="2800" b="1" dirty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PageRank Estimator Using </a:t>
            </a:r>
            <a:r>
              <a:rPr lang="en-US" altLang="en-US" sz="2800" b="1" dirty="0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Adjacent </a:t>
            </a:r>
            <a:r>
              <a:rPr lang="en-US" altLang="en-US" sz="2800" b="1" dirty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List</a:t>
            </a:r>
            <a:r>
              <a:rPr lang="en-US" altLang="en-US" sz="2800" b="1" dirty="0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/>
            </a:r>
            <a:br>
              <a:rPr lang="en-US" altLang="en-US" sz="2800" b="1" dirty="0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</a:br>
            <a:r>
              <a:rPr lang="en-US" altLang="en-US" sz="1500" b="1" dirty="0" err="1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Jin</a:t>
            </a:r>
            <a:r>
              <a:rPr lang="en-US" altLang="en-US" sz="1500" b="1" dirty="0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 Tao, School of EECS, Washington State University, Pullman WA (</a:t>
            </a:r>
            <a:r>
              <a:rPr lang="en-US" altLang="en-US" sz="1500" b="1" dirty="0" err="1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jin.tao@wsu.edu</a:t>
            </a:r>
            <a:r>
              <a:rPr lang="en-US" altLang="en-US" sz="1500" b="1" dirty="0" smtClean="0">
                <a:solidFill>
                  <a:srgbClr val="367317"/>
                </a:solidFill>
                <a:latin typeface="Calibri" pitchFamily="-106" charset="0"/>
                <a:cs typeface="Arial" charset="0"/>
              </a:rPr>
              <a:t>)</a:t>
            </a:r>
            <a:endParaRPr lang="en-US" altLang="en-US" sz="1500" b="1" dirty="0">
              <a:solidFill>
                <a:srgbClr val="367317"/>
              </a:solidFill>
              <a:latin typeface="Calibri" pitchFamily="-106" charset="0"/>
              <a:cs typeface="Arial" charset="0"/>
            </a:endParaRP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0" y="152400"/>
            <a:ext cx="1752600" cy="51512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07" y="751197"/>
            <a:ext cx="3767191" cy="23626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29656" y="2896878"/>
            <a:ext cx="251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Referenced from https://</a:t>
            </a:r>
            <a:r>
              <a:rPr lang="en-US" sz="800" dirty="0" err="1"/>
              <a:t>www.sycosure.com</a:t>
            </a:r>
            <a:r>
              <a:rPr lang="en-US" sz="800" dirty="0"/>
              <a:t>/</a:t>
            </a:r>
            <a:r>
              <a:rPr lang="en-US" sz="800" dirty="0" err="1"/>
              <a:t>wp</a:t>
            </a:r>
            <a:r>
              <a:rPr lang="en-US" sz="800" dirty="0"/>
              <a:t>-content/uploads/Google-PageRank-</a:t>
            </a:r>
            <a:r>
              <a:rPr lang="en-US" sz="800" dirty="0" err="1"/>
              <a:t>Check.png</a:t>
            </a:r>
            <a:endParaRPr lang="en-US" sz="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3772126"/>
            <a:ext cx="2568274" cy="12583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2038" y="3808413"/>
            <a:ext cx="1999562" cy="1139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OESC template">
  <a:themeElements>
    <a:clrScheme name="DOESC template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B2B2B2"/>
      </a:folHlink>
    </a:clrScheme>
    <a:fontScheme name="DOESC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OESC 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OESC 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OESC template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00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asic_Gre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ExascaleKickoffMeeting_CS_110304.pptx</Template>
  <TotalTime>1629</TotalTime>
  <Words>257</Words>
  <Application>Microsoft Macintosh PowerPoint</Application>
  <PresentationFormat>On-screen Show (4:3)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ＭＳ Ｐゴシック</vt:lpstr>
      <vt:lpstr>Symbol</vt:lpstr>
      <vt:lpstr>Times</vt:lpstr>
      <vt:lpstr>Times New Roman</vt:lpstr>
      <vt:lpstr>Arial</vt:lpstr>
      <vt:lpstr>DOESC template</vt:lpstr>
      <vt:lpstr>Basic_Green</vt:lpstr>
      <vt:lpstr>PowerPoint Presentation</vt:lpstr>
    </vt:vector>
  </TitlesOfParts>
  <Company>Pacific Northwest National Laboratory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Launching NIMD: Program Management Principles and Plans</dc:title>
  <dc:creator>Lucy Nowell</dc:creator>
  <cp:lastModifiedBy>Microsoft Office User</cp:lastModifiedBy>
  <cp:revision>39</cp:revision>
  <dcterms:created xsi:type="dcterms:W3CDTF">2011-03-10T17:18:14Z</dcterms:created>
  <dcterms:modified xsi:type="dcterms:W3CDTF">2017-12-12T07:54:14Z</dcterms:modified>
</cp:coreProperties>
</file>

<file path=docProps/thumbnail.jpeg>
</file>